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2.xml" ContentType="application/vnd.openxmlformats-officedocument.themeOverr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80" r:id="rId4"/>
    <p:sldId id="267" r:id="rId5"/>
    <p:sldId id="263" r:id="rId6"/>
    <p:sldId id="275" r:id="rId7"/>
    <p:sldId id="276" r:id="rId8"/>
    <p:sldId id="281" r:id="rId9"/>
    <p:sldId id="271" r:id="rId10"/>
    <p:sldId id="282" r:id="rId11"/>
    <p:sldId id="283" r:id="rId12"/>
    <p:sldId id="284" r:id="rId13"/>
    <p:sldId id="289" r:id="rId14"/>
    <p:sldId id="285" r:id="rId15"/>
    <p:sldId id="287" r:id="rId16"/>
    <p:sldId id="286" r:id="rId17"/>
    <p:sldId id="291" r:id="rId18"/>
    <p:sldId id="262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4E01"/>
    <a:srgbClr val="000000"/>
    <a:srgbClr val="FCBB36"/>
    <a:srgbClr val="C14A3D"/>
    <a:srgbClr val="A3C4FF"/>
    <a:srgbClr val="0C8EDE"/>
    <a:srgbClr val="FEBD33"/>
    <a:srgbClr val="996565"/>
    <a:srgbClr val="B7665B"/>
    <a:srgbClr val="93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7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ṥļïde">
            <a:extLst>
              <a:ext uri="{FF2B5EF4-FFF2-40B4-BE49-F238E27FC236}">
                <a16:creationId xmlns:a16="http://schemas.microsoft.com/office/drawing/2014/main" id="{02C7EB75-9B21-4A65-66BD-9EC76295CC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6562" t="-3148" r="-1094" b="-362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17230" y="2252070"/>
            <a:ext cx="5791200" cy="1200329"/>
          </a:xfrm>
        </p:spPr>
        <p:txBody>
          <a:bodyPr vert="horz" wrap="square" lIns="91440" tIns="45720" rIns="91440" bIns="45720" rtlCol="0" anchor="b">
            <a:spAutoFit/>
          </a:bodyPr>
          <a:lstStyle>
            <a:lvl1pPr algn="l">
              <a:defRPr lang="zh-CN" altLang="en-US" sz="4000" b="1" dirty="0"/>
            </a:lvl1pPr>
          </a:lstStyle>
          <a:p>
            <a:pPr lvl="0" defTabSz="914354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17230" y="3574263"/>
            <a:ext cx="2971799" cy="459933"/>
          </a:xfrm>
          <a:prstGeom prst="roundRect">
            <a:avLst>
              <a:gd name="adj" fmla="val 50000"/>
            </a:avLst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>
                <a:solidFill>
                  <a:schemeClr val="tx1"/>
                </a:solidFill>
              </a:defRPr>
            </a:lvl1pPr>
          </a:lstStyle>
          <a:p>
            <a:pPr marL="228600" lvl="0" indent="-228600" defTabSz="914354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9950" y="6044231"/>
            <a:ext cx="5568950" cy="276807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0400" y="6025361"/>
            <a:ext cx="5568950" cy="276807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B5E1A7-0097-5F1C-00F9-25C500355A00}"/>
              </a:ext>
            </a:extLst>
          </p:cNvPr>
          <p:cNvGrpSpPr/>
          <p:nvPr userDrawn="1"/>
        </p:nvGrpSpPr>
        <p:grpSpPr>
          <a:xfrm>
            <a:off x="370176" y="2559050"/>
            <a:ext cx="11821824" cy="1739900"/>
            <a:chOff x="370176" y="2559050"/>
            <a:chExt cx="11821824" cy="1739900"/>
          </a:xfrm>
        </p:grpSpPr>
        <p:sp>
          <p:nvSpPr>
            <p:cNvPr id="10" name="íṩ1ïḍé">
              <a:extLst>
                <a:ext uri="{FF2B5EF4-FFF2-40B4-BE49-F238E27FC236}">
                  <a16:creationId xmlns:a16="http://schemas.microsoft.com/office/drawing/2014/main" id="{41C276EA-8E2F-DA83-1B6F-840F3320CECD}"/>
                </a:ext>
              </a:extLst>
            </p:cNvPr>
            <p:cNvSpPr/>
            <p:nvPr userDrawn="1"/>
          </p:nvSpPr>
          <p:spPr>
            <a:xfrm>
              <a:off x="10452100" y="2559050"/>
              <a:ext cx="1739900" cy="173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íṣļíḍé">
              <a:extLst>
                <a:ext uri="{FF2B5EF4-FFF2-40B4-BE49-F238E27FC236}">
                  <a16:creationId xmlns:a16="http://schemas.microsoft.com/office/drawing/2014/main" id="{D24D1362-75D0-9769-747A-BDE511EBB7F0}"/>
                </a:ext>
              </a:extLst>
            </p:cNvPr>
            <p:cNvSpPr/>
            <p:nvPr userDrawn="1"/>
          </p:nvSpPr>
          <p:spPr>
            <a:xfrm>
              <a:off x="370176" y="3003675"/>
              <a:ext cx="45719" cy="8506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6FF3-E480-4C96-9DE0-054940E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DFAA1-D4C3-4306-A3AE-0641E35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100" y="1500188"/>
            <a:ext cx="2836562" cy="424732"/>
          </a:xfrm>
        </p:spPr>
        <p:txBody>
          <a:bodyPr>
            <a:sp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05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3101" y="6423740"/>
            <a:ext cx="3992171" cy="24622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517356" y="6423740"/>
            <a:ext cx="1802924" cy="246221"/>
          </a:xfrm>
        </p:spPr>
        <p:txBody>
          <a:bodyPr/>
          <a:lstStyle/>
          <a:p>
            <a:fld id="{AC4CC43B-9EB6-4465-8B1A-3F7180DAD0DF}" type="datetime1">
              <a:rPr lang="zh-CN" altLang="en-US" smtClean="0"/>
              <a:t>2023/10/24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î$ļíďé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î$ḻiḋé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ísľîḍé">
            <a:extLst>
              <a:ext uri="{FF2B5EF4-FFF2-40B4-BE49-F238E27FC236}">
                <a16:creationId xmlns:a16="http://schemas.microsoft.com/office/drawing/2014/main" id="{6796E5B4-0213-A26E-DB26-51D17BDD84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9147" t="-39169" r="-6453" b="-689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105" y="3069830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r">
              <a:defRPr lang="zh-CN" altLang="en-US" sz="240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53105" y="3494563"/>
            <a:ext cx="5731164" cy="293607"/>
          </a:xfrm>
        </p:spPr>
        <p:txBody>
          <a:bodyPr>
            <a:spAutoFit/>
          </a:bodyPr>
          <a:lstStyle>
            <a:lvl1pPr marL="0" indent="0" algn="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F10D-3A58-4285-A9DB-D9098A7BEDDD}" type="datetime1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îṩḷîḑè">
            <a:extLst>
              <a:ext uri="{FF2B5EF4-FFF2-40B4-BE49-F238E27FC236}">
                <a16:creationId xmlns:a16="http://schemas.microsoft.com/office/drawing/2014/main" id="{5F0ED436-F8FB-3525-7811-21736FD4AC6C}"/>
              </a:ext>
            </a:extLst>
          </p:cNvPr>
          <p:cNvSpPr/>
          <p:nvPr userDrawn="1"/>
        </p:nvSpPr>
        <p:spPr>
          <a:xfrm>
            <a:off x="0" y="0"/>
            <a:ext cx="952500" cy="9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ïṩľiḑé">
            <a:extLst>
              <a:ext uri="{FF2B5EF4-FFF2-40B4-BE49-F238E27FC236}">
                <a16:creationId xmlns:a16="http://schemas.microsoft.com/office/drawing/2014/main" id="{A8A4B2D7-F96D-76BC-626E-5A12ED0472AA}"/>
              </a:ext>
            </a:extLst>
          </p:cNvPr>
          <p:cNvSpPr/>
          <p:nvPr userDrawn="1"/>
        </p:nvSpPr>
        <p:spPr>
          <a:xfrm>
            <a:off x="11444837" y="3003675"/>
            <a:ext cx="45719" cy="85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šľîḋé">
            <a:extLst>
              <a:ext uri="{FF2B5EF4-FFF2-40B4-BE49-F238E27FC236}">
                <a16:creationId xmlns:a16="http://schemas.microsoft.com/office/drawing/2014/main" id="{3B21A81F-BD75-D56A-A67E-AEAC2914C4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6295" r="-16190" b="-314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íṩļîḑe">
            <a:extLst>
              <a:ext uri="{FF2B5EF4-FFF2-40B4-BE49-F238E27FC236}">
                <a16:creationId xmlns:a16="http://schemas.microsoft.com/office/drawing/2014/main" id="{9C5FF5C0-082D-4B36-9962-99767DCC7B3A}"/>
              </a:ext>
            </a:extLst>
          </p:cNvPr>
          <p:cNvSpPr/>
          <p:nvPr userDrawn="1"/>
        </p:nvSpPr>
        <p:spPr>
          <a:xfrm flipH="1">
            <a:off x="10820400" y="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27150" y="2634439"/>
            <a:ext cx="5422900" cy="1219886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>
              <a:buNone/>
              <a:defRPr lang="en-US" altLang="zh-CN" sz="3200" b="1" smtClean="0"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3100" y="6050111"/>
            <a:ext cx="10858500" cy="276807"/>
          </a:xfrm>
        </p:spPr>
        <p:txBody>
          <a:bodyPr vert="horz" lIns="91440" tIns="45720" rIns="91440" bIns="45720" rtlCol="0" anchor="ctr">
            <a:spAutoFit/>
          </a:bodyPr>
          <a:lstStyle>
            <a:lvl1pPr marL="0" indent="0" algn="r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0" y="6024711"/>
            <a:ext cx="10858500" cy="276807"/>
          </a:xfrm>
        </p:spPr>
        <p:txBody>
          <a:bodyPr vert="horz" lIns="91440" tIns="45720" rIns="91440" bIns="45720" rtlCol="0" anchor="ctr">
            <a:spAutoFit/>
          </a:bodyPr>
          <a:lstStyle>
            <a:lvl1pPr marL="0" indent="0" algn="l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6" name="íṩľiḓé">
            <a:extLst>
              <a:ext uri="{FF2B5EF4-FFF2-40B4-BE49-F238E27FC236}">
                <a16:creationId xmlns:a16="http://schemas.microsoft.com/office/drawing/2014/main" id="{D8AFC604-B5F1-28BA-C249-DD2A51AF9A6B}"/>
              </a:ext>
            </a:extLst>
          </p:cNvPr>
          <p:cNvSpPr/>
          <p:nvPr userDrawn="1"/>
        </p:nvSpPr>
        <p:spPr>
          <a:xfrm>
            <a:off x="370176" y="3003675"/>
            <a:ext cx="45719" cy="85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ṡḷiḓe">
            <a:extLst>
              <a:ext uri="{FF2B5EF4-FFF2-40B4-BE49-F238E27FC236}">
                <a16:creationId xmlns:a16="http://schemas.microsoft.com/office/drawing/2014/main" id="{C787BE92-E314-2519-121F-11BB4A143068}"/>
              </a:ext>
            </a:extLst>
          </p:cNvPr>
          <p:cNvSpPr/>
          <p:nvPr userDrawn="1"/>
        </p:nvSpPr>
        <p:spPr>
          <a:xfrm>
            <a:off x="11239500" y="5905500"/>
            <a:ext cx="952500" cy="9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48569"/>
            <a:ext cx="10858500" cy="48013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165808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23740"/>
            <a:ext cx="3992171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23740"/>
            <a:ext cx="1802924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2023/10/24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23740"/>
            <a:ext cx="2661448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997" y="3034199"/>
            <a:ext cx="8457520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 基于现有技术的</a:t>
            </a:r>
            <a:r>
              <a:rPr lang="zh-CN" altLang="en-US" dirty="0">
                <a:solidFill>
                  <a:schemeClr val="accent1"/>
                </a:solidFill>
              </a:rPr>
              <a:t>未来智能座舱畅想</a:t>
            </a:r>
            <a:br>
              <a:rPr lang="en-GB" altLang="zh-CN" dirty="0"/>
            </a:br>
            <a:endParaRPr lang="zh-CN" altLang="en-US" sz="4800" b="0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E21516B-4ABB-4E09-987D-1ABA41122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陈博克</a:t>
            </a:r>
            <a:endParaRPr lang="en-GB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B5CFE6-4600-FA62-ED47-347FB0BA5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2" y="388342"/>
            <a:ext cx="1165916" cy="815426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42142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78B8E8-05DC-E840-BCED-2B41D42B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CA27BF-D23D-D76F-4B3E-5B40D7A7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16" y="447041"/>
            <a:ext cx="5409824" cy="40531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57BDA5-C912-6937-93D6-F2FDF946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13" y="1247092"/>
            <a:ext cx="4398867" cy="4363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DB667-0B78-A68E-8BD6-1AE6F9E5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401" y="2503882"/>
            <a:ext cx="4705832" cy="39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1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8F4E42-D967-4623-B1B6-26F051A1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5003B2-168E-419F-82C9-C62999B8CE97}"/>
              </a:ext>
            </a:extLst>
          </p:cNvPr>
          <p:cNvGrpSpPr/>
          <p:nvPr/>
        </p:nvGrpSpPr>
        <p:grpSpPr>
          <a:xfrm>
            <a:off x="-76200" y="-286356"/>
            <a:ext cx="12192000" cy="7144356"/>
            <a:chOff x="0" y="-143480"/>
            <a:chExt cx="12192000" cy="71443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281E49-9FE0-40AE-9649-F50FDC19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-143480"/>
              <a:ext cx="12192000" cy="714435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5133FF-60BC-40FA-96A4-6440BC8C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39301">
              <a:off x="5788560" y="2367775"/>
              <a:ext cx="614878" cy="704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3F757C-60BF-4B22-BD6F-EA372147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2107" y="1096431"/>
              <a:ext cx="466793" cy="691036"/>
            </a:xfrm>
            <a:prstGeom prst="rect">
              <a:avLst/>
            </a:prstGeom>
          </p:spPr>
        </p:pic>
      </p:grpSp>
      <p:pic>
        <p:nvPicPr>
          <p:cNvPr id="9" name="图形 8" descr="放大镜">
            <a:extLst>
              <a:ext uri="{FF2B5EF4-FFF2-40B4-BE49-F238E27FC236}">
                <a16:creationId xmlns:a16="http://schemas.microsoft.com/office/drawing/2014/main" id="{61D972AC-A108-4678-A0A0-6529BDF47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3306" y="1184773"/>
            <a:ext cx="272552" cy="272552"/>
          </a:xfrm>
          <a:prstGeom prst="rect">
            <a:avLst/>
          </a:prstGeom>
        </p:spPr>
      </p:pic>
      <p:pic>
        <p:nvPicPr>
          <p:cNvPr id="10" name="图形 9" descr="放大镜">
            <a:extLst>
              <a:ext uri="{FF2B5EF4-FFF2-40B4-BE49-F238E27FC236}">
                <a16:creationId xmlns:a16="http://schemas.microsoft.com/office/drawing/2014/main" id="{57930936-BCB7-4A12-841E-F7CB50F0A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948" y="2591705"/>
            <a:ext cx="272552" cy="272552"/>
          </a:xfrm>
          <a:prstGeom prst="rect">
            <a:avLst/>
          </a:prstGeom>
        </p:spPr>
      </p:pic>
      <p:pic>
        <p:nvPicPr>
          <p:cNvPr id="11" name="图形 10" descr="放大镜">
            <a:extLst>
              <a:ext uri="{FF2B5EF4-FFF2-40B4-BE49-F238E27FC236}">
                <a16:creationId xmlns:a16="http://schemas.microsoft.com/office/drawing/2014/main" id="{023AD2CB-5B29-4F3C-836D-9F5D4DCC4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82624" y="1200897"/>
            <a:ext cx="272552" cy="2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7614275-0B78-4456-AB99-0F219A42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6" y="890022"/>
            <a:ext cx="2866430" cy="38049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9F65F1-927E-4A63-A7AA-676005F9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D5DC7D-2155-4C04-B49F-DC323B9A7FA9}"/>
              </a:ext>
            </a:extLst>
          </p:cNvPr>
          <p:cNvSpPr/>
          <p:nvPr/>
        </p:nvSpPr>
        <p:spPr>
          <a:xfrm>
            <a:off x="4667250" y="2905125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155071-2EEF-4E22-9212-968631E6B2D8}"/>
              </a:ext>
            </a:extLst>
          </p:cNvPr>
          <p:cNvCxnSpPr>
            <a:stCxn id="5" idx="6"/>
          </p:cNvCxnSpPr>
          <p:nvPr/>
        </p:nvCxnSpPr>
        <p:spPr>
          <a:xfrm flipV="1">
            <a:off x="4712969" y="2371725"/>
            <a:ext cx="1021081" cy="55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3D0D701-5EA3-4325-A67B-5510762271AA}"/>
              </a:ext>
            </a:extLst>
          </p:cNvPr>
          <p:cNvSpPr/>
          <p:nvPr/>
        </p:nvSpPr>
        <p:spPr>
          <a:xfrm>
            <a:off x="2695575" y="2950844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086E62-30D3-4A8A-B418-85CBA8A1306B}"/>
              </a:ext>
            </a:extLst>
          </p:cNvPr>
          <p:cNvCxnSpPr>
            <a:cxnSpLocks/>
          </p:cNvCxnSpPr>
          <p:nvPr/>
        </p:nvCxnSpPr>
        <p:spPr>
          <a:xfrm flipH="1" flipV="1">
            <a:off x="1703070" y="2745106"/>
            <a:ext cx="984885" cy="226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78F3295-F1DF-4EFE-A1D6-D521D4B335FB}"/>
              </a:ext>
            </a:extLst>
          </p:cNvPr>
          <p:cNvSpPr txBox="1"/>
          <p:nvPr/>
        </p:nvSpPr>
        <p:spPr>
          <a:xfrm>
            <a:off x="5819775" y="1381125"/>
            <a:ext cx="260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气味释放装置，形似面部装饰物或珠宝，因释放口小巧且方向单一，不易扩散或与其他香味互相污染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68BD3-7AD7-4CF4-8AAF-1318CF86CBE9}"/>
              </a:ext>
            </a:extLst>
          </p:cNvPr>
          <p:cNvSpPr txBox="1"/>
          <p:nvPr/>
        </p:nvSpPr>
        <p:spPr>
          <a:xfrm>
            <a:off x="83891" y="1866900"/>
            <a:ext cx="1649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信号接收与发送装置，实时反馈中控系统给出的指示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994035-EFAD-4EAE-BDE2-DF4B273391CF}"/>
              </a:ext>
            </a:extLst>
          </p:cNvPr>
          <p:cNvSpPr txBox="1"/>
          <p:nvPr/>
        </p:nvSpPr>
        <p:spPr>
          <a:xfrm>
            <a:off x="6915150" y="3693797"/>
            <a:ext cx="51054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面部嗅觉界面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1600" dirty="0">
                <a:solidFill>
                  <a:schemeClr val="accent3"/>
                </a:solidFill>
              </a:rPr>
              <a:t>Facial olfactory interface</a:t>
            </a: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r>
              <a:rPr lang="zh-CN" altLang="en-US" sz="1600" dirty="0">
                <a:solidFill>
                  <a:schemeClr val="accent3"/>
                </a:solidFill>
              </a:rPr>
              <a:t>真正能够实现车内气味个性化的核心应用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zh-CN" altLang="en-US" sz="2800" dirty="0">
              <a:solidFill>
                <a:schemeClr val="accent3"/>
              </a:solidFill>
            </a:endParaRPr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1DE91ED3-6A32-4D79-BD05-DE145A94A542}"/>
              </a:ext>
            </a:extLst>
          </p:cNvPr>
          <p:cNvSpPr/>
          <p:nvPr/>
        </p:nvSpPr>
        <p:spPr>
          <a:xfrm rot="10126070">
            <a:off x="3221762" y="2434068"/>
            <a:ext cx="1788987" cy="743042"/>
          </a:xfrm>
          <a:prstGeom prst="arc">
            <a:avLst/>
          </a:prstGeom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4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/>
      <p:bldP spid="13" grpId="0"/>
      <p:bldP spid="15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9F65F1-927E-4A63-A7AA-676005F9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D5DC7D-2155-4C04-B49F-DC323B9A7FA9}"/>
              </a:ext>
            </a:extLst>
          </p:cNvPr>
          <p:cNvSpPr/>
          <p:nvPr/>
        </p:nvSpPr>
        <p:spPr>
          <a:xfrm>
            <a:off x="4667250" y="2905125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155071-2EEF-4E22-9212-968631E6B2D8}"/>
              </a:ext>
            </a:extLst>
          </p:cNvPr>
          <p:cNvCxnSpPr>
            <a:stCxn id="5" idx="6"/>
          </p:cNvCxnSpPr>
          <p:nvPr/>
        </p:nvCxnSpPr>
        <p:spPr>
          <a:xfrm flipV="1">
            <a:off x="4712969" y="2371725"/>
            <a:ext cx="1021081" cy="55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C3D0D701-5EA3-4325-A67B-5510762271AA}"/>
              </a:ext>
            </a:extLst>
          </p:cNvPr>
          <p:cNvSpPr/>
          <p:nvPr/>
        </p:nvSpPr>
        <p:spPr>
          <a:xfrm>
            <a:off x="2695575" y="2950844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086E62-30D3-4A8A-B418-85CBA8A1306B}"/>
              </a:ext>
            </a:extLst>
          </p:cNvPr>
          <p:cNvCxnSpPr>
            <a:cxnSpLocks/>
          </p:cNvCxnSpPr>
          <p:nvPr/>
        </p:nvCxnSpPr>
        <p:spPr>
          <a:xfrm flipH="1" flipV="1">
            <a:off x="1703070" y="2745106"/>
            <a:ext cx="984885" cy="226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78F3295-F1DF-4EFE-A1D6-D521D4B335FB}"/>
              </a:ext>
            </a:extLst>
          </p:cNvPr>
          <p:cNvSpPr txBox="1"/>
          <p:nvPr/>
        </p:nvSpPr>
        <p:spPr>
          <a:xfrm>
            <a:off x="5819775" y="1381125"/>
            <a:ext cx="260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对气味释放装置进行了理想化的简化升级，不再需要有线连接而是采用蓝牙连接，取消了线路的连接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368BD3-7AD7-4CF4-8AAF-1318CF86CBE9}"/>
              </a:ext>
            </a:extLst>
          </p:cNvPr>
          <p:cNvSpPr txBox="1"/>
          <p:nvPr/>
        </p:nvSpPr>
        <p:spPr>
          <a:xfrm>
            <a:off x="100463" y="1866900"/>
            <a:ext cx="1633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将蓝牙耳机整合进了系统中，实现嗅觉听觉一体化，设备排布更加合理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994035-EFAD-4EAE-BDE2-DF4B273391CF}"/>
              </a:ext>
            </a:extLst>
          </p:cNvPr>
          <p:cNvSpPr txBox="1"/>
          <p:nvPr/>
        </p:nvSpPr>
        <p:spPr>
          <a:xfrm>
            <a:off x="6915150" y="3693797"/>
            <a:ext cx="5105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优化后的无线嗅听一体界面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1600" dirty="0">
                <a:solidFill>
                  <a:schemeClr val="accent3"/>
                </a:solidFill>
              </a:rPr>
              <a:t>Wireless</a:t>
            </a:r>
            <a:r>
              <a:rPr lang="zh-CN" altLang="en-US" sz="1600" dirty="0">
                <a:solidFill>
                  <a:schemeClr val="accent3"/>
                </a:solidFill>
              </a:rPr>
              <a:t> </a:t>
            </a:r>
            <a:r>
              <a:rPr lang="en-US" altLang="zh-CN" sz="1600" dirty="0">
                <a:solidFill>
                  <a:schemeClr val="accent3"/>
                </a:solidFill>
              </a:rPr>
              <a:t>olfactory &amp; auditory interface</a:t>
            </a: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r>
              <a:rPr lang="zh-CN" altLang="en-US" sz="1600" dirty="0">
                <a:solidFill>
                  <a:schemeClr val="accent3"/>
                </a:solidFill>
              </a:rPr>
              <a:t>从用户角度考虑整合后的一体化界面，解放设备压力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294552C-516A-42B9-BBA9-D67EE475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77" y="839941"/>
            <a:ext cx="2816596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8F4E42-D967-4623-B1B6-26F051A1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5003B2-168E-419F-82C9-C62999B8CE97}"/>
              </a:ext>
            </a:extLst>
          </p:cNvPr>
          <p:cNvGrpSpPr/>
          <p:nvPr/>
        </p:nvGrpSpPr>
        <p:grpSpPr>
          <a:xfrm>
            <a:off x="-76200" y="-286356"/>
            <a:ext cx="12192000" cy="7144356"/>
            <a:chOff x="0" y="-143480"/>
            <a:chExt cx="12192000" cy="71443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281E49-9FE0-40AE-9649-F50FDC19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-143480"/>
              <a:ext cx="12192000" cy="714435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5133FF-60BC-40FA-96A4-6440BC8C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39301">
              <a:off x="5788560" y="2367775"/>
              <a:ext cx="614878" cy="704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3F757C-60BF-4B22-BD6F-EA372147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2107" y="1096431"/>
              <a:ext cx="466793" cy="691036"/>
            </a:xfrm>
            <a:prstGeom prst="rect">
              <a:avLst/>
            </a:prstGeom>
          </p:spPr>
        </p:pic>
      </p:grpSp>
      <p:pic>
        <p:nvPicPr>
          <p:cNvPr id="9" name="图形 8" descr="放大镜">
            <a:extLst>
              <a:ext uri="{FF2B5EF4-FFF2-40B4-BE49-F238E27FC236}">
                <a16:creationId xmlns:a16="http://schemas.microsoft.com/office/drawing/2014/main" id="{61D972AC-A108-4678-A0A0-6529BDF47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3306" y="1184773"/>
            <a:ext cx="272552" cy="272552"/>
          </a:xfrm>
          <a:prstGeom prst="rect">
            <a:avLst/>
          </a:prstGeom>
        </p:spPr>
      </p:pic>
      <p:pic>
        <p:nvPicPr>
          <p:cNvPr id="10" name="图形 9" descr="放大镜">
            <a:extLst>
              <a:ext uri="{FF2B5EF4-FFF2-40B4-BE49-F238E27FC236}">
                <a16:creationId xmlns:a16="http://schemas.microsoft.com/office/drawing/2014/main" id="{57930936-BCB7-4A12-841E-F7CB50F0A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948" y="2591705"/>
            <a:ext cx="272552" cy="272552"/>
          </a:xfrm>
          <a:prstGeom prst="rect">
            <a:avLst/>
          </a:prstGeom>
        </p:spPr>
      </p:pic>
      <p:pic>
        <p:nvPicPr>
          <p:cNvPr id="11" name="图形 10" descr="放大镜">
            <a:extLst>
              <a:ext uri="{FF2B5EF4-FFF2-40B4-BE49-F238E27FC236}">
                <a16:creationId xmlns:a16="http://schemas.microsoft.com/office/drawing/2014/main" id="{023AD2CB-5B29-4F3C-836D-9F5D4DCC4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82624" y="1200897"/>
            <a:ext cx="272552" cy="2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08A41F-39E2-4F07-9FB5-894E1241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EA591-4A62-4928-B185-4F96246E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16" y="879268"/>
            <a:ext cx="2991006" cy="341281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84F0F6C-4F55-45BE-98F0-160943D388ED}"/>
              </a:ext>
            </a:extLst>
          </p:cNvPr>
          <p:cNvSpPr/>
          <p:nvPr/>
        </p:nvSpPr>
        <p:spPr>
          <a:xfrm>
            <a:off x="8403358" y="1365108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C383D30-9D73-4DB1-B681-04B9C9392433}"/>
              </a:ext>
            </a:extLst>
          </p:cNvPr>
          <p:cNvCxnSpPr>
            <a:cxnSpLocks/>
          </p:cNvCxnSpPr>
          <p:nvPr/>
        </p:nvCxnSpPr>
        <p:spPr>
          <a:xfrm>
            <a:off x="7340212" y="1073020"/>
            <a:ext cx="1063146" cy="314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CBC2B24F-3253-44B9-B17F-6B2FF3919B6C}"/>
              </a:ext>
            </a:extLst>
          </p:cNvPr>
          <p:cNvSpPr/>
          <p:nvPr/>
        </p:nvSpPr>
        <p:spPr>
          <a:xfrm>
            <a:off x="7799847" y="2921616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CB5BD4-67D8-49F3-92F1-417B344D1F2E}"/>
              </a:ext>
            </a:extLst>
          </p:cNvPr>
          <p:cNvCxnSpPr>
            <a:cxnSpLocks/>
          </p:cNvCxnSpPr>
          <p:nvPr/>
        </p:nvCxnSpPr>
        <p:spPr>
          <a:xfrm flipH="1">
            <a:off x="6836264" y="2944475"/>
            <a:ext cx="976533" cy="3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79B1784-C4DA-4D77-B84E-7D1B7678FB1F}"/>
              </a:ext>
            </a:extLst>
          </p:cNvPr>
          <p:cNvSpPr txBox="1"/>
          <p:nvPr/>
        </p:nvSpPr>
        <p:spPr>
          <a:xfrm>
            <a:off x="4058073" y="2967335"/>
            <a:ext cx="270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涡环状气味播放器，香味浓郁、投递及时，增强用户的沉浸式体验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31D215-2048-4723-9B8E-DBAC112286E8}"/>
              </a:ext>
            </a:extLst>
          </p:cNvPr>
          <p:cNvSpPr txBox="1"/>
          <p:nvPr/>
        </p:nvSpPr>
        <p:spPr>
          <a:xfrm>
            <a:off x="4510759" y="736338"/>
            <a:ext cx="2845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高清投影，可以满足用户在车内构建电影院游戏室的多元娱乐需求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CFCF6F-6BF1-4EB7-BBCD-1A93B9738FFF}"/>
              </a:ext>
            </a:extLst>
          </p:cNvPr>
          <p:cNvSpPr txBox="1"/>
          <p:nvPr/>
        </p:nvSpPr>
        <p:spPr>
          <a:xfrm>
            <a:off x="833535" y="4348675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多功能数字气味播放器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1600" dirty="0">
                <a:solidFill>
                  <a:schemeClr val="accent3"/>
                </a:solidFill>
              </a:rPr>
              <a:t>M-Scent1.0pro</a:t>
            </a: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r>
              <a:rPr lang="zh-CN" altLang="en-US" sz="1600" dirty="0">
                <a:solidFill>
                  <a:schemeClr val="accent3"/>
                </a:solidFill>
              </a:rPr>
              <a:t>车内的多媒体之眼</a:t>
            </a:r>
            <a:endParaRPr lang="en-US" altLang="zh-CN" sz="1600" dirty="0">
              <a:solidFill>
                <a:schemeClr val="accent3"/>
              </a:solidFill>
            </a:endParaRPr>
          </a:p>
          <a:p>
            <a:endParaRPr lang="zh-CN" alt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8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8F4E42-D967-4623-B1B6-26F051A1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5003B2-168E-419F-82C9-C62999B8CE97}"/>
              </a:ext>
            </a:extLst>
          </p:cNvPr>
          <p:cNvGrpSpPr/>
          <p:nvPr/>
        </p:nvGrpSpPr>
        <p:grpSpPr>
          <a:xfrm>
            <a:off x="-76200" y="-286356"/>
            <a:ext cx="12192000" cy="7144356"/>
            <a:chOff x="0" y="-143480"/>
            <a:chExt cx="12192000" cy="71443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281E49-9FE0-40AE-9649-F50FDC19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-143480"/>
              <a:ext cx="12192000" cy="714435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5133FF-60BC-40FA-96A4-6440BC8C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839301">
              <a:off x="5788560" y="2367775"/>
              <a:ext cx="614878" cy="70413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3F757C-60BF-4B22-BD6F-EA372147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2107" y="1096431"/>
              <a:ext cx="466793" cy="691036"/>
            </a:xfrm>
            <a:prstGeom prst="rect">
              <a:avLst/>
            </a:prstGeom>
          </p:spPr>
        </p:pic>
      </p:grpSp>
      <p:pic>
        <p:nvPicPr>
          <p:cNvPr id="9" name="图形 8" descr="放大镜">
            <a:extLst>
              <a:ext uri="{FF2B5EF4-FFF2-40B4-BE49-F238E27FC236}">
                <a16:creationId xmlns:a16="http://schemas.microsoft.com/office/drawing/2014/main" id="{61D972AC-A108-4678-A0A0-6529BDF47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3306" y="1184773"/>
            <a:ext cx="272552" cy="272552"/>
          </a:xfrm>
          <a:prstGeom prst="rect">
            <a:avLst/>
          </a:prstGeom>
        </p:spPr>
      </p:pic>
      <p:pic>
        <p:nvPicPr>
          <p:cNvPr id="10" name="图形 9" descr="放大镜">
            <a:extLst>
              <a:ext uri="{FF2B5EF4-FFF2-40B4-BE49-F238E27FC236}">
                <a16:creationId xmlns:a16="http://schemas.microsoft.com/office/drawing/2014/main" id="{57930936-BCB7-4A12-841E-F7CB50F0A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948" y="2591705"/>
            <a:ext cx="272552" cy="272552"/>
          </a:xfrm>
          <a:prstGeom prst="rect">
            <a:avLst/>
          </a:prstGeom>
        </p:spPr>
      </p:pic>
      <p:pic>
        <p:nvPicPr>
          <p:cNvPr id="11" name="图形 10" descr="放大镜">
            <a:extLst>
              <a:ext uri="{FF2B5EF4-FFF2-40B4-BE49-F238E27FC236}">
                <a16:creationId xmlns:a16="http://schemas.microsoft.com/office/drawing/2014/main" id="{023AD2CB-5B29-4F3C-836D-9F5D4DCC4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82624" y="1200897"/>
            <a:ext cx="272552" cy="2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9F65F1-927E-4A63-A7AA-676005F9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D5DC7D-2155-4C04-B49F-DC323B9A7FA9}"/>
              </a:ext>
            </a:extLst>
          </p:cNvPr>
          <p:cNvSpPr/>
          <p:nvPr/>
        </p:nvSpPr>
        <p:spPr>
          <a:xfrm>
            <a:off x="3016399" y="1729468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994035-EFAD-4EAE-BDE2-DF4B273391CF}"/>
              </a:ext>
            </a:extLst>
          </p:cNvPr>
          <p:cNvSpPr txBox="1"/>
          <p:nvPr/>
        </p:nvSpPr>
        <p:spPr>
          <a:xfrm>
            <a:off x="1442501" y="4328761"/>
            <a:ext cx="5105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</a:rPr>
              <a:t>驾驶信息气味反馈</a:t>
            </a:r>
            <a:endParaRPr lang="en-US" altLang="zh-CN" sz="2800" dirty="0">
              <a:solidFill>
                <a:schemeClr val="accent3"/>
              </a:solidFill>
            </a:endParaRPr>
          </a:p>
          <a:p>
            <a:r>
              <a:rPr lang="en-US" altLang="zh-CN" sz="1600" dirty="0">
                <a:solidFill>
                  <a:schemeClr val="accent3"/>
                </a:solidFill>
              </a:rPr>
              <a:t>Aroma shooter</a:t>
            </a: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endParaRPr lang="en-US" altLang="zh-CN" sz="1600" dirty="0">
              <a:solidFill>
                <a:schemeClr val="accent3"/>
              </a:solidFill>
            </a:endParaRPr>
          </a:p>
          <a:p>
            <a:r>
              <a:rPr lang="zh-CN" altLang="en-US" sz="1600" dirty="0">
                <a:solidFill>
                  <a:schemeClr val="accent3"/>
                </a:solidFill>
              </a:rPr>
              <a:t>一改传统的单一视觉反馈驾驶机制，更加自然可靠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D29E3-366E-49A3-97A4-90AC4474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1" y="677352"/>
            <a:ext cx="2743438" cy="33896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C3135F-3D31-49C0-82BC-04B28FAA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86" y="966068"/>
            <a:ext cx="4206356" cy="246293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7944E0E6-3986-4A6A-99AB-C7989F324B2C}"/>
              </a:ext>
            </a:extLst>
          </p:cNvPr>
          <p:cNvSpPr/>
          <p:nvPr/>
        </p:nvSpPr>
        <p:spPr>
          <a:xfrm>
            <a:off x="7277722" y="3776640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99C2CF-EC5E-4AFD-B6F6-2BBFF1AC9874}"/>
              </a:ext>
            </a:extLst>
          </p:cNvPr>
          <p:cNvSpPr txBox="1"/>
          <p:nvPr/>
        </p:nvSpPr>
        <p:spPr>
          <a:xfrm>
            <a:off x="7300581" y="3591974"/>
            <a:ext cx="472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研究表明气味提示比单一视觉提示更具优势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89772A-228A-4B36-BC35-FB473BC47D47}"/>
              </a:ext>
            </a:extLst>
          </p:cNvPr>
          <p:cNvSpPr txBox="1"/>
          <p:nvPr/>
        </p:nvSpPr>
        <p:spPr>
          <a:xfrm>
            <a:off x="3153746" y="1250302"/>
            <a:ext cx="3630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Aroma shooter</a:t>
            </a:r>
            <a:r>
              <a:rPr lang="zh-CN" altLang="en-US" dirty="0"/>
              <a:t>的大小只有手掌大小，适合放置在前排；且其定向释放气味功能强大，气味不易逸散，喷射出的气味较为集中，有更强的提醒和警示作用</a:t>
            </a:r>
          </a:p>
        </p:txBody>
      </p:sp>
    </p:spTree>
    <p:extLst>
      <p:ext uri="{BB962C8B-B14F-4D97-AF65-F5344CB8AC3E}">
        <p14:creationId xmlns:p14="http://schemas.microsoft.com/office/powerpoint/2010/main" val="106157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7230" y="2580049"/>
            <a:ext cx="5422900" cy="16979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altLang="zh-CN" sz="4800" dirty="0"/>
              <a:t>Thank you for </a:t>
            </a:r>
          </a:p>
          <a:p>
            <a:pPr>
              <a:lnSpc>
                <a:spcPct val="100000"/>
              </a:lnSpc>
            </a:pPr>
            <a:r>
              <a:rPr lang="en-GB" altLang="zh-CN" sz="4800" dirty="0"/>
              <a:t>watching.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80FE23-3FD0-4989-BBD8-F98469242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陈博克</a:t>
            </a:r>
            <a:endParaRPr lang="en-GB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4FB9A2-8291-C2FD-13F6-30364F800A64}"/>
              </a:ext>
            </a:extLst>
          </p:cNvPr>
          <p:cNvSpPr txBox="1">
            <a:spLocks/>
          </p:cNvSpPr>
          <p:nvPr/>
        </p:nvSpPr>
        <p:spPr>
          <a:xfrm>
            <a:off x="660400" y="742769"/>
            <a:ext cx="1099981" cy="2585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LGOO HERE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ED792E-5CED-EAC0-BBE2-B8388195B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2" y="388342"/>
            <a:ext cx="1165916" cy="815426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4654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FA9BF2-D16D-24BF-7500-A14FD8C84ECE}"/>
              </a:ext>
            </a:extLst>
          </p:cNvPr>
          <p:cNvSpPr/>
          <p:nvPr/>
        </p:nvSpPr>
        <p:spPr>
          <a:xfrm>
            <a:off x="11239500" y="5905500"/>
            <a:ext cx="952500" cy="9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A7130-96AD-6C26-DFE8-59030200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</a:t>
            </a:fld>
            <a:endParaRPr lang="en-US" altLang="zh-CN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2CFAAD8-14DD-51BC-5FDD-9BA1301FCD1F}"/>
              </a:ext>
            </a:extLst>
          </p:cNvPr>
          <p:cNvGrpSpPr/>
          <p:nvPr/>
        </p:nvGrpSpPr>
        <p:grpSpPr>
          <a:xfrm>
            <a:off x="0" y="0"/>
            <a:ext cx="12192000" cy="4595600"/>
            <a:chOff x="0" y="0"/>
            <a:chExt cx="12192000" cy="45956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B0C7A3B-0414-EBD3-CDFE-D44E571EFCAE}"/>
                </a:ext>
              </a:extLst>
            </p:cNvPr>
            <p:cNvSpPr/>
            <p:nvPr/>
          </p:nvSpPr>
          <p:spPr>
            <a:xfrm>
              <a:off x="0" y="0"/>
              <a:ext cx="12192000" cy="3701143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DF5E1E-62B9-085E-7201-95A97842C55D}"/>
                </a:ext>
              </a:extLst>
            </p:cNvPr>
            <p:cNvSpPr/>
            <p:nvPr/>
          </p:nvSpPr>
          <p:spPr>
            <a:xfrm>
              <a:off x="0" y="0"/>
              <a:ext cx="12192000" cy="3701143"/>
            </a:xfrm>
            <a:prstGeom prst="rect">
              <a:avLst/>
            </a:prstGeom>
            <a:blipFill>
              <a:blip r:embed="rId3"/>
              <a:stretch>
                <a:fillRect t="-173715" r="-12500" b="-18951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B21F180-F31F-B5FB-EFCE-04729AFAA5D0}"/>
                </a:ext>
              </a:extLst>
            </p:cNvPr>
            <p:cNvSpPr/>
            <p:nvPr/>
          </p:nvSpPr>
          <p:spPr>
            <a:xfrm flipH="1">
              <a:off x="660399" y="1130300"/>
              <a:ext cx="4158344" cy="1012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90000" bIns="9000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5400" b="1" dirty="0">
                  <a:solidFill>
                    <a:srgbClr val="FFFFFF"/>
                  </a:solidFill>
                </a:rPr>
                <a:t>CONTENTS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3C62BE1-756F-CD2C-D706-E4A1D1D8AC81}"/>
                </a:ext>
              </a:extLst>
            </p:cNvPr>
            <p:cNvGrpSpPr/>
            <p:nvPr/>
          </p:nvGrpSpPr>
          <p:grpSpPr>
            <a:xfrm>
              <a:off x="1407172" y="3307036"/>
              <a:ext cx="9377651" cy="1205583"/>
              <a:chOff x="1490490" y="3307036"/>
              <a:chExt cx="9377651" cy="1205583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ACF0D610-07ED-7AEB-2F6C-5A3F4D756E26}"/>
                  </a:ext>
                </a:extLst>
              </p:cNvPr>
              <p:cNvGrpSpPr/>
              <p:nvPr/>
            </p:nvGrpSpPr>
            <p:grpSpPr>
              <a:xfrm>
                <a:off x="1490490" y="3307036"/>
                <a:ext cx="2271379" cy="926645"/>
                <a:chOff x="1614820" y="3239670"/>
                <a:chExt cx="2271379" cy="926645"/>
              </a:xfrm>
            </p:grpSpPr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A1DD765-F0A5-1FE8-EECD-9AE840717DDD}"/>
                    </a:ext>
                  </a:extLst>
                </p:cNvPr>
                <p:cNvSpPr/>
                <p:nvPr/>
              </p:nvSpPr>
              <p:spPr>
                <a:xfrm>
                  <a:off x="1614820" y="3766205"/>
                  <a:ext cx="227137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accent1"/>
                      </a:solidFill>
                    </a:rPr>
                    <a:t>功能概述</a:t>
                  </a:r>
                  <a:endParaRPr kumimoji="1" lang="en-US" altLang="zh-CN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6B75532D-2F51-1AA6-5DA6-CF9218323BB4}"/>
                    </a:ext>
                  </a:extLst>
                </p:cNvPr>
                <p:cNvSpPr/>
                <p:nvPr/>
              </p:nvSpPr>
              <p:spPr>
                <a:xfrm>
                  <a:off x="1614820" y="3239670"/>
                  <a:ext cx="227137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2400" b="1" dirty="0">
                      <a:solidFill>
                        <a:schemeClr val="accent1"/>
                      </a:solidFill>
                    </a:rPr>
                    <a:t>01</a:t>
                  </a: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258D5C08-21A9-4F67-23AB-C5E1646FE189}"/>
                  </a:ext>
                </a:extLst>
              </p:cNvPr>
              <p:cNvGrpSpPr/>
              <p:nvPr/>
            </p:nvGrpSpPr>
            <p:grpSpPr>
              <a:xfrm>
                <a:off x="3859248" y="3307036"/>
                <a:ext cx="2271379" cy="926645"/>
                <a:chOff x="1614820" y="3239670"/>
                <a:chExt cx="2271379" cy="926645"/>
              </a:xfrm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4AC8CF0-37CC-03DE-654E-8B929B7978B9}"/>
                    </a:ext>
                  </a:extLst>
                </p:cNvPr>
                <p:cNvSpPr/>
                <p:nvPr/>
              </p:nvSpPr>
              <p:spPr>
                <a:xfrm>
                  <a:off x="1614820" y="3766205"/>
                  <a:ext cx="227137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理论技术支持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D8C7FE5-57AA-3E9D-A91E-9513F07E642E}"/>
                    </a:ext>
                  </a:extLst>
                </p:cNvPr>
                <p:cNvSpPr/>
                <p:nvPr/>
              </p:nvSpPr>
              <p:spPr>
                <a:xfrm>
                  <a:off x="1614820" y="3239670"/>
                  <a:ext cx="227137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kumimoji="1" lang="en-US" altLang="zh-CN" sz="2400" b="1" dirty="0">
                      <a:solidFill>
                        <a:schemeClr val="tx1"/>
                      </a:solidFill>
                    </a:rPr>
                    <a:t>02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102BDF23-D7C5-7EE3-D3EE-D1E86B00E9D8}"/>
                  </a:ext>
                </a:extLst>
              </p:cNvPr>
              <p:cNvGrpSpPr/>
              <p:nvPr/>
            </p:nvGrpSpPr>
            <p:grpSpPr>
              <a:xfrm>
                <a:off x="6228006" y="3833571"/>
                <a:ext cx="2271382" cy="679048"/>
                <a:chOff x="1614820" y="3766205"/>
                <a:chExt cx="2271382" cy="679048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CA627B26-E968-06E9-65E8-9A710B1AF557}"/>
                    </a:ext>
                  </a:extLst>
                </p:cNvPr>
                <p:cNvSpPr/>
                <p:nvPr/>
              </p:nvSpPr>
              <p:spPr>
                <a:xfrm>
                  <a:off x="1614820" y="3766205"/>
                  <a:ext cx="2271379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A0AC260-F933-0E8B-6288-9E78E2D8D6B1}"/>
                    </a:ext>
                  </a:extLst>
                </p:cNvPr>
                <p:cNvSpPr/>
                <p:nvPr/>
              </p:nvSpPr>
              <p:spPr>
                <a:xfrm>
                  <a:off x="1614821" y="4173704"/>
                  <a:ext cx="2271381" cy="27154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kumimoji="1" lang="en-US" altLang="zh-CN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2B7A363-03F7-A4E8-9DC2-F1F17811B64E}"/>
                  </a:ext>
                </a:extLst>
              </p:cNvPr>
              <p:cNvSpPr/>
              <p:nvPr/>
            </p:nvSpPr>
            <p:spPr>
              <a:xfrm>
                <a:off x="8596764" y="3307036"/>
                <a:ext cx="2271377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/>
              <a:p>
                <a:endParaRPr kumimoji="1" lang="en-US" altLang="zh-CN" sz="2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6B888AC-7EA2-51B4-AE5E-74633439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9192" y="3477971"/>
              <a:ext cx="0" cy="111762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704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12D9B2-F53F-BD0B-667A-DE8DE3C1822A}"/>
              </a:ext>
            </a:extLst>
          </p:cNvPr>
          <p:cNvSpPr txBox="1">
            <a:spLocks/>
          </p:cNvSpPr>
          <p:nvPr/>
        </p:nvSpPr>
        <p:spPr>
          <a:xfrm>
            <a:off x="7226300" y="1518819"/>
            <a:ext cx="3915936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altLang="zh-CN" sz="16600" dirty="0">
                <a:solidFill>
                  <a:schemeClr val="tx2">
                    <a:alpha val="35000"/>
                  </a:schemeClr>
                </a:solidFill>
              </a:rPr>
              <a:t>01</a:t>
            </a:r>
            <a:endParaRPr lang="en-GB" sz="16600" dirty="0">
              <a:solidFill>
                <a:schemeClr val="tx2">
                  <a:alpha val="35000"/>
                </a:scheme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05" y="2903631"/>
            <a:ext cx="5731164" cy="590931"/>
          </a:xfrm>
        </p:spPr>
        <p:txBody>
          <a:bodyPr/>
          <a:lstStyle/>
          <a:p>
            <a:r>
              <a:rPr lang="zh-CN" altLang="en-US" sz="3600" dirty="0"/>
              <a:t>功能概述</a:t>
            </a:r>
            <a:endParaRPr lang="en-US" altLang="zh-CN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99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91AEEA-4A39-4F51-C4E2-0539DA80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44F23E-1505-72FE-3AE9-C8E90D63F894}"/>
              </a:ext>
            </a:extLst>
          </p:cNvPr>
          <p:cNvGrpSpPr/>
          <p:nvPr/>
        </p:nvGrpSpPr>
        <p:grpSpPr>
          <a:xfrm>
            <a:off x="660400" y="930456"/>
            <a:ext cx="10858500" cy="5954177"/>
            <a:chOff x="660400" y="903823"/>
            <a:chExt cx="10858500" cy="595417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238B628-10A1-EE99-DC21-EA1CCD21FE2D}"/>
                </a:ext>
              </a:extLst>
            </p:cNvPr>
            <p:cNvGrpSpPr/>
            <p:nvPr/>
          </p:nvGrpSpPr>
          <p:grpSpPr>
            <a:xfrm>
              <a:off x="660400" y="2501900"/>
              <a:ext cx="10858500" cy="4356100"/>
              <a:chOff x="660400" y="2501900"/>
              <a:chExt cx="10858500" cy="4356100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4D7EABDA-58AF-C23C-88A3-09CED633FBB2}"/>
                  </a:ext>
                </a:extLst>
              </p:cNvPr>
              <p:cNvGrpSpPr/>
              <p:nvPr/>
            </p:nvGrpSpPr>
            <p:grpSpPr>
              <a:xfrm>
                <a:off x="660400" y="2501900"/>
                <a:ext cx="3404563" cy="4356100"/>
                <a:chOff x="1075267" y="2501900"/>
                <a:chExt cx="2625872" cy="4356100"/>
              </a:xfrm>
            </p:grpSpPr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8F7F4AAC-2780-F24B-E77D-AA81B14F75C6}"/>
                    </a:ext>
                  </a:extLst>
                </p:cNvPr>
                <p:cNvSpPr/>
                <p:nvPr/>
              </p:nvSpPr>
              <p:spPr>
                <a:xfrm>
                  <a:off x="1075267" y="2501900"/>
                  <a:ext cx="2625869" cy="1512539"/>
                </a:xfrm>
                <a:prstGeom prst="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 t="-34697" b="-3412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D7826078-2AF4-57B5-9B43-D19D05D5A4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5267" y="2501900"/>
                  <a:ext cx="2" cy="4356100"/>
                </a:xfrm>
                <a:prstGeom prst="line">
                  <a:avLst/>
                </a:prstGeom>
                <a:ln>
                  <a:solidFill>
                    <a:schemeClr val="tx2">
                      <a:alpha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89E3CD17-3E26-B88E-8F96-4D67DB575573}"/>
                    </a:ext>
                  </a:extLst>
                </p:cNvPr>
                <p:cNvSpPr/>
                <p:nvPr/>
              </p:nvSpPr>
              <p:spPr>
                <a:xfrm>
                  <a:off x="1114998" y="4795736"/>
                  <a:ext cx="2586141" cy="61215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嗅觉界面的全面实装；实现车机互联，不同乘客之间的气味需求不再互相影响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179FA44-C6D7-81C2-2DCD-03A8B31E9836}"/>
                    </a:ext>
                  </a:extLst>
                </p:cNvPr>
                <p:cNvSpPr/>
                <p:nvPr/>
              </p:nvSpPr>
              <p:spPr>
                <a:xfrm>
                  <a:off x="1114999" y="4103239"/>
                  <a:ext cx="199341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tx1"/>
                      </a:solidFill>
                    </a:rPr>
                    <a:t>01.</a:t>
                  </a: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81D839EA-D920-6328-C5DC-CB9909865301}"/>
                  </a:ext>
                </a:extLst>
              </p:cNvPr>
              <p:cNvGrpSpPr/>
              <p:nvPr/>
            </p:nvGrpSpPr>
            <p:grpSpPr>
              <a:xfrm>
                <a:off x="4387368" y="2501900"/>
                <a:ext cx="3404563" cy="4356100"/>
                <a:chOff x="1075267" y="2501900"/>
                <a:chExt cx="2625872" cy="4356100"/>
              </a:xfrm>
            </p:grpSpPr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9A52F14B-D2F5-003E-B68C-AC4E1840B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5267" y="2501900"/>
                  <a:ext cx="2" cy="4356100"/>
                </a:xfrm>
                <a:prstGeom prst="line">
                  <a:avLst/>
                </a:prstGeom>
                <a:ln>
                  <a:solidFill>
                    <a:schemeClr val="tx1">
                      <a:alpha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66AF6E0D-9251-3BAD-D5AF-64C93971DF3A}"/>
                    </a:ext>
                  </a:extLst>
                </p:cNvPr>
                <p:cNvSpPr/>
                <p:nvPr/>
              </p:nvSpPr>
              <p:spPr>
                <a:xfrm>
                  <a:off x="1114998" y="4795736"/>
                  <a:ext cx="2586141" cy="5475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私人定制的场景香氛；适用于商务家庭个人等不同场景的智能化气味系统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7D5A8F92-39CE-D617-023E-EA7E9D29D162}"/>
                    </a:ext>
                  </a:extLst>
                </p:cNvPr>
                <p:cNvSpPr/>
                <p:nvPr/>
              </p:nvSpPr>
              <p:spPr>
                <a:xfrm>
                  <a:off x="1114999" y="4103239"/>
                  <a:ext cx="199341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tx1"/>
                      </a:solidFill>
                    </a:rPr>
                    <a:t>02.</a:t>
                  </a: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19C79419-B55B-15D3-C9CB-80948645C9BC}"/>
                  </a:ext>
                </a:extLst>
              </p:cNvPr>
              <p:cNvGrpSpPr/>
              <p:nvPr/>
            </p:nvGrpSpPr>
            <p:grpSpPr>
              <a:xfrm>
                <a:off x="8114337" y="2501900"/>
                <a:ext cx="3404563" cy="4356100"/>
                <a:chOff x="1075267" y="2501900"/>
                <a:chExt cx="2625872" cy="4356100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A445F94-D174-EC25-20EE-52EACFFAA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5267" y="2501900"/>
                  <a:ext cx="2" cy="4356100"/>
                </a:xfrm>
                <a:prstGeom prst="line">
                  <a:avLst/>
                </a:prstGeom>
                <a:ln>
                  <a:solidFill>
                    <a:schemeClr val="tx2">
                      <a:alpha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DA67EF7B-9A3D-0096-E41C-C57CD03A415D}"/>
                    </a:ext>
                  </a:extLst>
                </p:cNvPr>
                <p:cNvSpPr/>
                <p:nvPr/>
              </p:nvSpPr>
              <p:spPr>
                <a:xfrm>
                  <a:off x="1114998" y="4795736"/>
                  <a:ext cx="2586141" cy="5475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与娱乐功能的接洽，多感官交互娱乐，使得车载娱乐体验达到新境界</a:t>
                  </a:r>
                  <a:endParaRPr kumimoji="1" lang="en-US" altLang="zh-CN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5C2D72E-A3BB-3436-AB72-5AAFA4D57ACA}"/>
                    </a:ext>
                  </a:extLst>
                </p:cNvPr>
                <p:cNvSpPr/>
                <p:nvPr/>
              </p:nvSpPr>
              <p:spPr>
                <a:xfrm>
                  <a:off x="1114999" y="4103239"/>
                  <a:ext cx="199341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tx1"/>
                      </a:solidFill>
                    </a:rPr>
                    <a:t>03.</a:t>
                  </a:r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D9D47FD-AB95-EDE1-E939-5CF72764E01A}"/>
                </a:ext>
              </a:extLst>
            </p:cNvPr>
            <p:cNvSpPr txBox="1">
              <a:spLocks/>
            </p:cNvSpPr>
            <p:nvPr/>
          </p:nvSpPr>
          <p:spPr>
            <a:xfrm>
              <a:off x="660400" y="903823"/>
              <a:ext cx="5308600" cy="9164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4400" b="1" dirty="0"/>
                <a:t>功能分类</a:t>
              </a:r>
              <a:endParaRPr lang="en-US" altLang="zh-CN" sz="4400" b="1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0703B2D-1D45-B018-32AB-BC279D85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65" y="2528533"/>
            <a:ext cx="3400390" cy="15039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907A0A-B14B-F22A-0876-B30D56BD6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335" y="2528533"/>
            <a:ext cx="3400385" cy="1517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4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BD3C596-00BA-BE34-706E-65CE2A7F6DC2}"/>
              </a:ext>
            </a:extLst>
          </p:cNvPr>
          <p:cNvSpPr txBox="1">
            <a:spLocks/>
          </p:cNvSpPr>
          <p:nvPr/>
        </p:nvSpPr>
        <p:spPr>
          <a:xfrm>
            <a:off x="7226300" y="1518819"/>
            <a:ext cx="3915936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altLang="zh-CN" sz="16600" dirty="0">
                <a:solidFill>
                  <a:schemeClr val="tx2">
                    <a:alpha val="35000"/>
                  </a:schemeClr>
                </a:solidFill>
              </a:rPr>
              <a:t>02</a:t>
            </a:r>
            <a:endParaRPr lang="en-GB" sz="16600" dirty="0">
              <a:solidFill>
                <a:schemeClr val="tx2">
                  <a:alpha val="35000"/>
                </a:schemeClr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05" y="2903631"/>
            <a:ext cx="5731164" cy="590931"/>
          </a:xfrm>
        </p:spPr>
        <p:txBody>
          <a:bodyPr/>
          <a:lstStyle/>
          <a:p>
            <a:r>
              <a:rPr lang="zh-CN" altLang="en-US" sz="3600" dirty="0"/>
              <a:t>技术展示</a:t>
            </a:r>
            <a:endParaRPr lang="en-US" altLang="zh-CN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02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BFF66A-3F5D-220B-D239-AC90E033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9D4541-A0F9-ED26-E020-CF8D0009BA28}"/>
              </a:ext>
            </a:extLst>
          </p:cNvPr>
          <p:cNvGrpSpPr/>
          <p:nvPr/>
        </p:nvGrpSpPr>
        <p:grpSpPr>
          <a:xfrm>
            <a:off x="331926" y="1130300"/>
            <a:ext cx="11595346" cy="5003800"/>
            <a:chOff x="331926" y="1130300"/>
            <a:chExt cx="11595346" cy="5003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64D4F58-F206-4E08-3CC4-FA10E10B2E63}"/>
                </a:ext>
              </a:extLst>
            </p:cNvPr>
            <p:cNvGrpSpPr/>
            <p:nvPr/>
          </p:nvGrpSpPr>
          <p:grpSpPr>
            <a:xfrm>
              <a:off x="6776358" y="1130300"/>
              <a:ext cx="5150914" cy="5003800"/>
              <a:chOff x="6776358" y="1130300"/>
              <a:chExt cx="5150914" cy="50038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F526712-670A-CB1B-C29B-30267E134F23}"/>
                  </a:ext>
                </a:extLst>
              </p:cNvPr>
              <p:cNvGrpSpPr/>
              <p:nvPr/>
            </p:nvGrpSpPr>
            <p:grpSpPr>
              <a:xfrm>
                <a:off x="6776358" y="1130300"/>
                <a:ext cx="5150914" cy="2345555"/>
                <a:chOff x="6776358" y="1028701"/>
                <a:chExt cx="5150914" cy="1092200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DFB6B02-84DD-0A5D-DBDB-4A63E2BB0FF5}"/>
                    </a:ext>
                  </a:extLst>
                </p:cNvPr>
                <p:cNvSpPr/>
                <p:nvPr/>
              </p:nvSpPr>
              <p:spPr>
                <a:xfrm>
                  <a:off x="6776358" y="1028701"/>
                  <a:ext cx="4742542" cy="1092200"/>
                </a:xfrm>
                <a:prstGeom prst="rect">
                  <a:avLst/>
                </a:prstGeom>
                <a:solidFill>
                  <a:schemeClr val="tx2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wrap="square" lIns="108000" tIns="108000" rIns="108000" bIns="108000" rtlCol="0" anchor="ctr">
                  <a:noAutofit/>
                </a:bodyPr>
                <a:lstStyle/>
                <a:p>
                  <a:pPr marL="171450" indent="-171450" algn="ctr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endParaRPr kumimoji="1" lang="zh-CN" alt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87628C45-ACF3-4FE1-CD56-CDBD7E377691}"/>
                    </a:ext>
                  </a:extLst>
                </p:cNvPr>
                <p:cNvSpPr/>
                <p:nvPr/>
              </p:nvSpPr>
              <p:spPr>
                <a:xfrm>
                  <a:off x="7581689" y="1507454"/>
                  <a:ext cx="4345583" cy="1863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👈</a:t>
                  </a:r>
                  <a:r>
                    <a:rPr kumimoji="1" lang="en-US" altLang="zh-CN" sz="2000" b="1" dirty="0">
                      <a:solidFill>
                        <a:schemeClr val="tx1"/>
                      </a:solidFill>
                    </a:rPr>
                    <a:t>MIT media lab 2020</a:t>
                  </a: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9ED315A-79B2-C8BE-136B-9492BD07A836}"/>
                  </a:ext>
                </a:extLst>
              </p:cNvPr>
              <p:cNvGrpSpPr/>
              <p:nvPr/>
            </p:nvGrpSpPr>
            <p:grpSpPr>
              <a:xfrm>
                <a:off x="6776358" y="3788545"/>
                <a:ext cx="4804959" cy="2345555"/>
                <a:chOff x="6776358" y="1028701"/>
                <a:chExt cx="4804959" cy="1092200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43C7B64-0A28-19A7-BD2C-F9BC0D9C22E7}"/>
                    </a:ext>
                  </a:extLst>
                </p:cNvPr>
                <p:cNvSpPr/>
                <p:nvPr/>
              </p:nvSpPr>
              <p:spPr>
                <a:xfrm>
                  <a:off x="6776358" y="1028701"/>
                  <a:ext cx="4742542" cy="1092200"/>
                </a:xfrm>
                <a:prstGeom prst="rect">
                  <a:avLst/>
                </a:prstGeom>
                <a:solidFill>
                  <a:schemeClr val="accent1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wrap="square" lIns="108000" tIns="108000" rIns="108000" bIns="108000" rtlCol="0" anchor="ctr">
                  <a:noAutofit/>
                </a:bodyPr>
                <a:lstStyle/>
                <a:p>
                  <a:pPr marL="171450" indent="-171450" algn="ctr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endParaRPr kumimoji="1" lang="zh-CN" altLang="en-US" sz="10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8C70EFF-A3B9-8066-0B00-7367525FAA6A}"/>
                    </a:ext>
                  </a:extLst>
                </p:cNvPr>
                <p:cNvSpPr/>
                <p:nvPr/>
              </p:nvSpPr>
              <p:spPr>
                <a:xfrm>
                  <a:off x="8792409" y="1169869"/>
                  <a:ext cx="2788908" cy="7595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便携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  <a:p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美观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  <a:p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  <a:p>
                  <a:r>
                    <a:rPr kumimoji="1" lang="zh-CN" altLang="en-US" sz="2000" b="1" dirty="0">
                      <a:solidFill>
                        <a:schemeClr val="tx1"/>
                      </a:solidFill>
                    </a:rPr>
                    <a:t>智能</a:t>
                  </a:r>
                  <a:endParaRPr kumimoji="1" lang="en-US" altLang="zh-CN" sz="2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AB87BE-0A9F-F022-1A4B-EB6ED8960ED0}"/>
                </a:ext>
              </a:extLst>
            </p:cNvPr>
            <p:cNvGrpSpPr/>
            <p:nvPr/>
          </p:nvGrpSpPr>
          <p:grpSpPr>
            <a:xfrm>
              <a:off x="331926" y="1530409"/>
              <a:ext cx="3146791" cy="2965707"/>
              <a:chOff x="331926" y="1530409"/>
              <a:chExt cx="3146791" cy="2965707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66570E-BAD9-F525-9C24-744C0B392F6C}"/>
                  </a:ext>
                </a:extLst>
              </p:cNvPr>
              <p:cNvSpPr txBox="1"/>
              <p:nvPr/>
            </p:nvSpPr>
            <p:spPr>
              <a:xfrm>
                <a:off x="331926" y="1530409"/>
                <a:ext cx="2768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rPr>
                  <a:t>嗅觉界面</a:t>
                </a:r>
                <a:endPara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endParaRPr>
              </a:p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altLang="zh-CN" b="1" dirty="0">
                    <a:solidFill>
                      <a:schemeClr val="accent1"/>
                    </a:solidFill>
                  </a:rPr>
                  <a:t>Olfactory interface</a:t>
                </a:r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85ED9CE-A34C-9A9C-3C8E-1CE209974F52}"/>
                  </a:ext>
                </a:extLst>
              </p:cNvPr>
              <p:cNvSpPr/>
              <p:nvPr/>
            </p:nvSpPr>
            <p:spPr>
              <a:xfrm>
                <a:off x="610683" y="4091710"/>
                <a:ext cx="2868034" cy="4044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DF288EB-6ECD-2E8B-A003-B9526422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7" y="3357585"/>
            <a:ext cx="6458079" cy="6761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BE9E668-73BF-F85D-B034-AD55A305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67" y="4338348"/>
            <a:ext cx="6475570" cy="151146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E8D6B60-21C4-66F0-4613-5CE857DF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546" y="1205947"/>
            <a:ext cx="3810000" cy="1905000"/>
          </a:xfrm>
          <a:prstGeom prst="rect">
            <a:avLst/>
          </a:prstGeom>
          <a:effectLst>
            <a:softEdge rad="127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535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ADA7BA-C369-8280-7FFA-96A11C2D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3A8EE2-E0F8-C642-350B-962ABEACE567}"/>
              </a:ext>
            </a:extLst>
          </p:cNvPr>
          <p:cNvGrpSpPr/>
          <p:nvPr/>
        </p:nvGrpSpPr>
        <p:grpSpPr>
          <a:xfrm>
            <a:off x="664552" y="1352273"/>
            <a:ext cx="4972628" cy="4382886"/>
            <a:chOff x="664552" y="1268230"/>
            <a:chExt cx="4972628" cy="438288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633BF80-19FC-CE58-C960-B322F74C18DF}"/>
                </a:ext>
              </a:extLst>
            </p:cNvPr>
            <p:cNvSpPr txBox="1"/>
            <p:nvPr/>
          </p:nvSpPr>
          <p:spPr>
            <a:xfrm>
              <a:off x="664552" y="1268230"/>
              <a:ext cx="4157123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场景气味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51F5611-E40F-E024-A434-C535301E3684}"/>
                </a:ext>
              </a:extLst>
            </p:cNvPr>
            <p:cNvGrpSpPr/>
            <p:nvPr/>
          </p:nvGrpSpPr>
          <p:grpSpPr>
            <a:xfrm>
              <a:off x="900079" y="2865878"/>
              <a:ext cx="4737101" cy="2785238"/>
              <a:chOff x="6464300" y="2360039"/>
              <a:chExt cx="4737101" cy="2785238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7A4CDAA-5CAA-9423-C5D6-E70CA4D81F45}"/>
                  </a:ext>
                </a:extLst>
              </p:cNvPr>
              <p:cNvGrpSpPr/>
              <p:nvPr/>
            </p:nvGrpSpPr>
            <p:grpSpPr>
              <a:xfrm>
                <a:off x="6464300" y="2360039"/>
                <a:ext cx="4737101" cy="1165911"/>
                <a:chOff x="6451600" y="1652230"/>
                <a:chExt cx="4737101" cy="1165911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694209AF-DBED-C145-57B6-BF0D907D1AB1}"/>
                    </a:ext>
                  </a:extLst>
                </p:cNvPr>
                <p:cNvGrpSpPr/>
                <p:nvPr/>
              </p:nvGrpSpPr>
              <p:grpSpPr>
                <a:xfrm>
                  <a:off x="7069795" y="1652230"/>
                  <a:ext cx="4118906" cy="1165911"/>
                  <a:chOff x="1964396" y="4160717"/>
                  <a:chExt cx="4118906" cy="1165911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D4B2032A-C8F7-7ECF-974F-065DF6CA8068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7" y="4588696"/>
                    <a:ext cx="4118905" cy="7379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与语音提示和</a:t>
                    </a:r>
                    <a:r>
                      <a:rPr kumimoji="1" lang="en-US" altLang="zh-CN" sz="1200" dirty="0">
                        <a:solidFill>
                          <a:schemeClr val="tx1"/>
                        </a:solidFill>
                      </a:rPr>
                      <a:t>HUD</a:t>
                    </a: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提示相辅相成，帮助驾驶员对各种情况进行应急反应，同时兼具提神或舒缓情绪等功能</a:t>
                    </a:r>
                    <a:endParaRPr kumimoji="1" lang="en-US" altLang="zh-CN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5D6B98EA-DFB6-6C7D-FC22-F734CFFD8047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6" y="4160717"/>
                    <a:ext cx="4118905" cy="4279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90000" bIns="90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辅助驾驶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03C5EF8F-83FC-A98B-BE97-615F2D1522EC}"/>
                    </a:ext>
                  </a:extLst>
                </p:cNvPr>
                <p:cNvSpPr/>
                <p:nvPr/>
              </p:nvSpPr>
              <p:spPr>
                <a:xfrm>
                  <a:off x="6451600" y="1752600"/>
                  <a:ext cx="406400" cy="406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altLang="zh-CN" sz="1200" b="1" dirty="0"/>
                    <a:t>01</a:t>
                  </a:r>
                  <a:endParaRPr lang="zh-CN" altLang="en-US" sz="1200" b="1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6E903A5-33CC-A584-AAF8-0B8D1C4510DC}"/>
                  </a:ext>
                </a:extLst>
              </p:cNvPr>
              <p:cNvGrpSpPr/>
              <p:nvPr/>
            </p:nvGrpSpPr>
            <p:grpSpPr>
              <a:xfrm>
                <a:off x="6464300" y="3979366"/>
                <a:ext cx="4737101" cy="1165911"/>
                <a:chOff x="6451600" y="1652230"/>
                <a:chExt cx="4737101" cy="1165911"/>
              </a:xfrm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A6FE532A-992F-0DB0-0ABB-0A5404AD58BE}"/>
                    </a:ext>
                  </a:extLst>
                </p:cNvPr>
                <p:cNvGrpSpPr/>
                <p:nvPr/>
              </p:nvGrpSpPr>
              <p:grpSpPr>
                <a:xfrm>
                  <a:off x="7069795" y="1652230"/>
                  <a:ext cx="4118906" cy="1165911"/>
                  <a:chOff x="1964396" y="4160717"/>
                  <a:chExt cx="4118906" cy="1165911"/>
                </a:xfrm>
              </p:grpSpPr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7EBFBEA2-AFB1-B4F0-E0F7-3E63D6B90B9D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7" y="4588696"/>
                    <a:ext cx="4118905" cy="7379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上班路上、中午午休、下午接娃</a:t>
                    </a:r>
                    <a:r>
                      <a:rPr kumimoji="1" lang="en-US" altLang="zh-CN" sz="1200" dirty="0">
                        <a:solidFill>
                          <a:schemeClr val="tx1"/>
                        </a:solidFill>
                      </a:rPr>
                      <a:t>…</a:t>
                    </a: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多场景多香型，同时兼具空气清新以及消毒等功能</a:t>
                    </a:r>
                    <a:endParaRPr kumimoji="1" lang="en-US" altLang="zh-CN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461BFA2E-ECEE-7E24-2AA8-3ECE8F078426}"/>
                      </a:ext>
                    </a:extLst>
                  </p:cNvPr>
                  <p:cNvSpPr/>
                  <p:nvPr/>
                </p:nvSpPr>
                <p:spPr>
                  <a:xfrm flipH="1">
                    <a:off x="1964396" y="4160717"/>
                    <a:ext cx="4118905" cy="4279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tIns="90000" bIns="90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自制香氛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97518278-B449-A007-0259-D78F21A6A0BF}"/>
                    </a:ext>
                  </a:extLst>
                </p:cNvPr>
                <p:cNvSpPr/>
                <p:nvPr/>
              </p:nvSpPr>
              <p:spPr>
                <a:xfrm>
                  <a:off x="6451600" y="1752600"/>
                  <a:ext cx="406400" cy="4064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/>
                      </a:solidFill>
                    </a:rPr>
                    <a:t>02</a:t>
                  </a:r>
                  <a:endParaRPr lang="zh-CN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DB31C07-A860-819B-2592-E790A2EB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79" y="1792253"/>
            <a:ext cx="6143625" cy="3667125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833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CB95A-C026-86A5-EA04-EB0B6AED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26" y="403722"/>
            <a:ext cx="10969348" cy="1177967"/>
          </a:xfrm>
        </p:spPr>
        <p:txBody>
          <a:bodyPr/>
          <a:lstStyle/>
          <a:p>
            <a:pPr algn="ctr"/>
            <a:r>
              <a:rPr lang="zh-CN" altLang="en-US" sz="3600" dirty="0"/>
              <a:t>适用于不同场景的气味释放器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33F2F4-CBE3-E238-A528-F6D2C6C1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1F0651-77BE-47D9-AC05-74C07DEA6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8" y="2302907"/>
            <a:ext cx="11557664" cy="211817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B31CA6-EB80-7250-98F7-1CB3B535A419}"/>
              </a:ext>
            </a:extLst>
          </p:cNvPr>
          <p:cNvSpPr/>
          <p:nvPr/>
        </p:nvSpPr>
        <p:spPr>
          <a:xfrm>
            <a:off x="2887432" y="4960744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各有所长，都能上班</a:t>
            </a:r>
          </a:p>
        </p:txBody>
      </p:sp>
    </p:spTree>
    <p:extLst>
      <p:ext uri="{BB962C8B-B14F-4D97-AF65-F5344CB8AC3E}">
        <p14:creationId xmlns:p14="http://schemas.microsoft.com/office/powerpoint/2010/main" val="331725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993D2-D881-EFA8-7B11-162D66F6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18AF38-9C9C-F690-1699-068BE2D5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65B630-C7FF-41C0-9923-C5E5E29EED81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DC6B06-6093-EF77-627A-17018D472AB8}"/>
              </a:ext>
            </a:extLst>
          </p:cNvPr>
          <p:cNvGrpSpPr/>
          <p:nvPr/>
        </p:nvGrpSpPr>
        <p:grpSpPr>
          <a:xfrm>
            <a:off x="0" y="1179006"/>
            <a:ext cx="12191999" cy="5056694"/>
            <a:chOff x="0" y="1179006"/>
            <a:chExt cx="12191999" cy="505669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A95F72B-DD17-3F17-BCE7-6DBB145C2908}"/>
                </a:ext>
              </a:extLst>
            </p:cNvPr>
            <p:cNvSpPr txBox="1"/>
            <p:nvPr/>
          </p:nvSpPr>
          <p:spPr>
            <a:xfrm flipH="1">
              <a:off x="5383643" y="1179006"/>
              <a:ext cx="6147958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65">
                <a:buSzPct val="25000"/>
                <a:tabLst/>
                <a:defRPr/>
              </a:pPr>
              <a:r>
                <a:rPr lang="zh-CN" altLang="en-US" sz="4000" b="1" dirty="0">
                  <a:solidFill>
                    <a:schemeClr val="accent1"/>
                  </a:solidFill>
                </a:rPr>
                <a:t>                        </a:t>
              </a:r>
              <a:r>
                <a:rPr lang="zh-CN" altLang="en-US" sz="4800" b="1" dirty="0">
                  <a:solidFill>
                    <a:schemeClr val="accent1"/>
                  </a:solidFill>
                </a:rPr>
                <a:t>交感娱乐</a:t>
              </a:r>
              <a:endParaRPr lang="en-US" altLang="zh-CN" sz="4000" b="1" dirty="0">
                <a:solidFill>
                  <a:schemeClr val="accent1"/>
                </a:solidFill>
              </a:endParaRPr>
            </a:p>
            <a:p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b="1" dirty="0">
                  <a:solidFill>
                    <a:schemeClr val="accent1"/>
                  </a:solidFill>
                </a:rPr>
                <a:t>Multi-sense entertainment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E111D43-DE01-0C7F-9C69-817C0A510FBD}"/>
                </a:ext>
              </a:extLst>
            </p:cNvPr>
            <p:cNvGrpSpPr/>
            <p:nvPr/>
          </p:nvGrpSpPr>
          <p:grpSpPr>
            <a:xfrm>
              <a:off x="0" y="3200399"/>
              <a:ext cx="12191999" cy="3035301"/>
              <a:chOff x="0" y="3200399"/>
              <a:chExt cx="12191999" cy="303530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49FD1F7-69F5-5BA7-ADC5-9547139CF2A4}"/>
                  </a:ext>
                </a:extLst>
              </p:cNvPr>
              <p:cNvSpPr/>
              <p:nvPr/>
            </p:nvSpPr>
            <p:spPr>
              <a:xfrm flipH="1">
                <a:off x="0" y="3200399"/>
                <a:ext cx="12191999" cy="3035301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FC7B0E8-6D84-42F2-2AC0-DC1EA6DF8F3D}"/>
                  </a:ext>
                </a:extLst>
              </p:cNvPr>
              <p:cNvGrpSpPr/>
              <p:nvPr/>
            </p:nvGrpSpPr>
            <p:grpSpPr>
              <a:xfrm>
                <a:off x="876300" y="4026317"/>
                <a:ext cx="10642591" cy="1098144"/>
                <a:chOff x="876300" y="4026317"/>
                <a:chExt cx="10642591" cy="1098144"/>
              </a:xfrm>
            </p:grpSpPr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E40F7DB0-DB57-2F69-C46A-E63D439B5A00}"/>
                    </a:ext>
                  </a:extLst>
                </p:cNvPr>
                <p:cNvGrpSpPr/>
                <p:nvPr/>
              </p:nvGrpSpPr>
              <p:grpSpPr>
                <a:xfrm>
                  <a:off x="876300" y="4026317"/>
                  <a:ext cx="3550577" cy="1096990"/>
                  <a:chOff x="868398" y="3415422"/>
                  <a:chExt cx="2454263" cy="1096990"/>
                </a:xfrm>
              </p:grpSpPr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3680E266-A582-9C92-A518-C82F4F46C556}"/>
                      </a:ext>
                    </a:extLst>
                  </p:cNvPr>
                  <p:cNvSpPr/>
                  <p:nvPr/>
                </p:nvSpPr>
                <p:spPr>
                  <a:xfrm>
                    <a:off x="1174533" y="3415422"/>
                    <a:ext cx="2148128" cy="525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气味电影</a:t>
                    </a:r>
                    <a:endPara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51A6E548-A844-9D8D-4CC0-6171480F7B88}"/>
                      </a:ext>
                    </a:extLst>
                  </p:cNvPr>
                  <p:cNvSpPr/>
                  <p:nvPr/>
                </p:nvSpPr>
                <p:spPr>
                  <a:xfrm>
                    <a:off x="1174533" y="3839498"/>
                    <a:ext cx="2148128" cy="6729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dirty="0">
                        <a:solidFill>
                          <a:srgbClr val="FFFFFF"/>
                        </a:solidFill>
                        <a:latin typeface="Arial"/>
                        <a:ea typeface="微软雅黑"/>
                      </a:rPr>
                      <a:t>数字气味技术，实时释放影片中场景的气味，气味王国已有产品</a:t>
                    </a:r>
                    <a:endParaRPr kumimoji="1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56CD0C59-4511-8004-DE7C-8680FF54D54A}"/>
                      </a:ext>
                    </a:extLst>
                  </p:cNvPr>
                  <p:cNvSpPr/>
                  <p:nvPr/>
                </p:nvSpPr>
                <p:spPr>
                  <a:xfrm>
                    <a:off x="868398" y="3521453"/>
                    <a:ext cx="273727" cy="394455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1</a:t>
                    </a: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122A58D5-0C3F-5AF7-D3CE-05076361D9DD}"/>
                    </a:ext>
                  </a:extLst>
                </p:cNvPr>
                <p:cNvGrpSpPr/>
                <p:nvPr/>
              </p:nvGrpSpPr>
              <p:grpSpPr>
                <a:xfrm>
                  <a:off x="4422308" y="4026317"/>
                  <a:ext cx="3550577" cy="1098144"/>
                  <a:chOff x="868398" y="3415422"/>
                  <a:chExt cx="2454263" cy="1098144"/>
                </a:xfrm>
              </p:grpSpPr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4948D912-02FC-D70E-6E96-56C30A7320A7}"/>
                      </a:ext>
                    </a:extLst>
                  </p:cNvPr>
                  <p:cNvSpPr/>
                  <p:nvPr/>
                </p:nvSpPr>
                <p:spPr>
                  <a:xfrm>
                    <a:off x="1174533" y="3415422"/>
                    <a:ext cx="2148128" cy="525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气味游戏</a:t>
                    </a:r>
                    <a:endPara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84D66DB5-75FB-F3B7-C863-DEFF5172940F}"/>
                      </a:ext>
                    </a:extLst>
                  </p:cNvPr>
                  <p:cNvSpPr/>
                  <p:nvPr/>
                </p:nvSpPr>
                <p:spPr>
                  <a:xfrm>
                    <a:off x="1174533" y="3839498"/>
                    <a:ext cx="2148128" cy="6740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相比气味电影更简单，已有实现：水果忍者气味版</a:t>
                    </a:r>
                    <a:endParaRPr kumimoji="1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FB107D1C-A6B1-C85F-28C8-8B4B56CD9779}"/>
                      </a:ext>
                    </a:extLst>
                  </p:cNvPr>
                  <p:cNvSpPr/>
                  <p:nvPr/>
                </p:nvSpPr>
                <p:spPr>
                  <a:xfrm>
                    <a:off x="868398" y="3521453"/>
                    <a:ext cx="273727" cy="394455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2</a:t>
                    </a: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F2F2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</p:grp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28FA1D97-2232-933A-E4BE-A25DFADE7DBC}"/>
                    </a:ext>
                  </a:extLst>
                </p:cNvPr>
                <p:cNvGrpSpPr/>
                <p:nvPr/>
              </p:nvGrpSpPr>
              <p:grpSpPr>
                <a:xfrm>
                  <a:off x="7951469" y="4026317"/>
                  <a:ext cx="3567422" cy="1098144"/>
                  <a:chOff x="856754" y="3415422"/>
                  <a:chExt cx="2465907" cy="1098144"/>
                </a:xfrm>
              </p:grpSpPr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E645CB27-363F-15FA-7E8C-8373B708F46D}"/>
                      </a:ext>
                    </a:extLst>
                  </p:cNvPr>
                  <p:cNvSpPr/>
                  <p:nvPr/>
                </p:nvSpPr>
                <p:spPr>
                  <a:xfrm>
                    <a:off x="1174533" y="3415422"/>
                    <a:ext cx="2148128" cy="525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气味阅读</a:t>
                    </a:r>
                    <a:endParaRPr kumimoji="1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B79BF5BE-FD9C-D4A5-118E-A66D1CCB2F84}"/>
                      </a:ext>
                    </a:extLst>
                  </p:cNvPr>
                  <p:cNvSpPr/>
                  <p:nvPr/>
                </p:nvSpPr>
                <p:spPr>
                  <a:xfrm>
                    <a:off x="1174533" y="3839498"/>
                    <a:ext cx="2148128" cy="6740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家庭出行、教育方面的应用，书本或趣味百科自带气味释放</a:t>
                    </a:r>
                    <a:endParaRPr kumimoji="1" lang="en-US" altLang="zh-CN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23" name="椭圆 22">
                    <a:extLst>
                      <a:ext uri="{FF2B5EF4-FFF2-40B4-BE49-F238E27FC236}">
                        <a16:creationId xmlns:a16="http://schemas.microsoft.com/office/drawing/2014/main" id="{9C552CA1-F3F1-961F-3799-14C8F55335D9}"/>
                      </a:ext>
                    </a:extLst>
                  </p:cNvPr>
                  <p:cNvSpPr/>
                  <p:nvPr/>
                </p:nvSpPr>
                <p:spPr>
                  <a:xfrm>
                    <a:off x="856754" y="3521453"/>
                    <a:ext cx="273727" cy="394455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rPr>
                      <a:t>3</a:t>
                    </a: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0C06F4D-EA97-962A-996B-4E705C03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01" y="459402"/>
            <a:ext cx="6427634" cy="2455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394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8dabc369-b30e-498a-813b-0b09172b7ed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7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067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4976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608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14598;#954147;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94E01"/>
      </a:accent1>
      <a:accent2>
        <a:srgbClr val="FF9E6D"/>
      </a:accent2>
      <a:accent3>
        <a:srgbClr val="F57C0F"/>
      </a:accent3>
      <a:accent4>
        <a:srgbClr val="BD7E5E"/>
      </a:accent4>
      <a:accent5>
        <a:srgbClr val="AB5E37"/>
      </a:accent5>
      <a:accent6>
        <a:srgbClr val="8B3307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E94E01"/>
    </a:accent1>
    <a:accent2>
      <a:srgbClr val="FF9E6D"/>
    </a:accent2>
    <a:accent3>
      <a:srgbClr val="F57C0F"/>
    </a:accent3>
    <a:accent4>
      <a:srgbClr val="BD7E5E"/>
    </a:accent4>
    <a:accent5>
      <a:srgbClr val="AB5E37"/>
    </a:accent5>
    <a:accent6>
      <a:srgbClr val="8B3307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E94E01"/>
    </a:accent1>
    <a:accent2>
      <a:srgbClr val="FF9E6D"/>
    </a:accent2>
    <a:accent3>
      <a:srgbClr val="F57C0F"/>
    </a:accent3>
    <a:accent4>
      <a:srgbClr val="BD7E5E"/>
    </a:accent4>
    <a:accent5>
      <a:srgbClr val="AB5E37"/>
    </a:accent5>
    <a:accent6>
      <a:srgbClr val="8B3307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Fish</Template>
  <TotalTime>1049</TotalTime>
  <Words>506</Words>
  <Application>Microsoft Office PowerPoint</Application>
  <PresentationFormat>宽屏</PresentationFormat>
  <Paragraphs>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等线</vt:lpstr>
      <vt:lpstr>Arial</vt:lpstr>
      <vt:lpstr>OfficePLUS 主题</vt:lpstr>
      <vt:lpstr> 基于现有技术的未来智能座舱畅想 </vt:lpstr>
      <vt:lpstr>PowerPoint 演示文稿</vt:lpstr>
      <vt:lpstr>功能概述</vt:lpstr>
      <vt:lpstr>PowerPoint 演示文稿</vt:lpstr>
      <vt:lpstr>技术展示</vt:lpstr>
      <vt:lpstr>PowerPoint 演示文稿</vt:lpstr>
      <vt:lpstr>PowerPoint 演示文稿</vt:lpstr>
      <vt:lpstr>适用于不同场景的气味释放器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Fish</dc:creator>
  <cp:lastModifiedBy>博克 陈</cp:lastModifiedBy>
  <cp:revision>40</cp:revision>
  <cp:lastPrinted>2023-02-19T16:00:00Z</cp:lastPrinted>
  <dcterms:created xsi:type="dcterms:W3CDTF">2023-02-19T16:00:00Z</dcterms:created>
  <dcterms:modified xsi:type="dcterms:W3CDTF">2023-10-24T07:23:42Z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8dabc369-b30e-498a-813b-0b09172b7edd</vt:lpwstr>
  </property>
</Properties>
</file>